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59" r:id="rId4"/>
    <p:sldId id="261" r:id="rId5"/>
    <p:sldId id="265" r:id="rId6"/>
    <p:sldId id="266" r:id="rId7"/>
    <p:sldId id="274" r:id="rId8"/>
    <p:sldId id="275" r:id="rId9"/>
    <p:sldId id="276" r:id="rId10"/>
    <p:sldId id="277" r:id="rId11"/>
  </p:sldIdLst>
  <p:sldSz cx="9906000" cy="6858000" type="A4"/>
  <p:notesSz cx="9906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74"/>
  </p:normalViewPr>
  <p:slideViewPr>
    <p:cSldViewPr>
      <p:cViewPr varScale="1">
        <p:scale>
          <a:sx n="124" d="100"/>
          <a:sy n="124" d="100"/>
        </p:scale>
        <p:origin x="108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851A7-73B2-AF45-BA74-8E21D5EE1F68}" type="datetimeFigureOut">
              <a:rPr kumimoji="1" lang="ja-JP" altLang="en-US" smtClean="0"/>
              <a:t>2025/3/1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90CAB-8572-0948-B26D-CD3F83F5B6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99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0CAB-8572-0948-B26D-CD3F83F5B6C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48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S Gothic"/>
                <a:cs typeface="MS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S Gothic"/>
                <a:cs typeface="MS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S Gothic"/>
                <a:cs typeface="MS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5300" y="6335267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89154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615" y="48005"/>
            <a:ext cx="944676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S Gothic"/>
                <a:cs typeface="MS Gothic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139" y="1431036"/>
            <a:ext cx="8952865" cy="2249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B1C5DEC1-E5F2-BA7B-64D8-3DDEB9A23A69}"/>
              </a:ext>
            </a:extLst>
          </p:cNvPr>
          <p:cNvSpPr txBox="1"/>
          <p:nvPr/>
        </p:nvSpPr>
        <p:spPr>
          <a:xfrm>
            <a:off x="762000" y="6477000"/>
            <a:ext cx="8382000" cy="25904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House  of  OMOTESANDO</a:t>
            </a:r>
            <a:r>
              <a:rPr lang="ja-JP" altLang="en-US" sz="1600" b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　</a:t>
            </a:r>
            <a:r>
              <a:rPr lang="ja-JP" altLang="en-US" sz="1200" b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　　　　　　　　　　　　　　　</a:t>
            </a:r>
            <a:r>
              <a:rPr lang="en" altLang="ja-JP" sz="1200" b="0" i="0" u="none" strike="noStrike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5-34-8</a:t>
            </a:r>
            <a:r>
              <a:rPr lang="en-US" altLang="ja-JP" sz="12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lang="en" altLang="ja-JP" sz="1200" b="0" i="0" u="none" strike="noStrike" dirty="0" err="1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Jinguumae</a:t>
            </a:r>
            <a:r>
              <a:rPr lang="en" altLang="ja-JP" sz="1200" b="0" i="0" u="none" strike="noStrike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, Shibuya-</a:t>
            </a:r>
            <a:r>
              <a:rPr lang="en" altLang="ja-JP" sz="1200" b="0" i="0" u="none" strike="noStrike" dirty="0" err="1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ku</a:t>
            </a:r>
            <a:r>
              <a:rPr lang="en" altLang="ja-JP" sz="1200" b="0" i="0" u="none" strike="noStrike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, Tokyo, JAPAN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84F805-8D64-5FE9-36F0-E005DC3AB8CC}"/>
              </a:ext>
            </a:extLst>
          </p:cNvPr>
          <p:cNvSpPr txBox="1"/>
          <p:nvPr/>
        </p:nvSpPr>
        <p:spPr>
          <a:xfrm>
            <a:off x="575353" y="6328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537414-E3D5-E95A-2F47-6552D04EC4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42" y="403359"/>
            <a:ext cx="8536316" cy="56926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31051"/>
              </p:ext>
            </p:extLst>
          </p:nvPr>
        </p:nvGraphicFramePr>
        <p:xfrm>
          <a:off x="475386" y="3636927"/>
          <a:ext cx="8962389" cy="830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68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フロア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会場名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ja-JP" altLang="en-US" sz="900">
                          <a:latin typeface="Yu Gothic"/>
                          <a:cs typeface="Yu Gothic"/>
                        </a:rPr>
                        <a:t>　　</a:t>
                      </a:r>
                      <a:r>
                        <a:rPr sz="900" dirty="0" err="1">
                          <a:latin typeface="Yu Gothic"/>
                          <a:cs typeface="Yu Gothic"/>
                        </a:rPr>
                        <a:t>広さ</a:t>
                      </a:r>
                      <a:r>
                        <a:rPr lang="ja-JP" altLang="en-US" sz="900" spc="-5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㎡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ja-JP" altLang="en-US" sz="900">
                          <a:latin typeface="Yu Gothic"/>
                          <a:cs typeface="Yu Gothic"/>
                        </a:rPr>
                        <a:t>　　</a:t>
                      </a:r>
                      <a:r>
                        <a:rPr lang="en-US" altLang="ja-JP" sz="900" dirty="0">
                          <a:latin typeface="Yu Gothic"/>
                          <a:cs typeface="Yu Gothic"/>
                        </a:rPr>
                        <a:t> </a:t>
                      </a:r>
                      <a:r>
                        <a:rPr sz="900" dirty="0" err="1">
                          <a:latin typeface="Yu Gothic"/>
                          <a:cs typeface="Yu Gothic"/>
                        </a:rPr>
                        <a:t>天井高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最大ご利用人数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ja-JP" altLang="en-US" sz="90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着席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 err="1">
                          <a:latin typeface="Yu Gothic"/>
                          <a:cs typeface="Yu Gothic"/>
                        </a:rPr>
                        <a:t>立食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シアター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スクール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0" dirty="0">
                          <a:latin typeface="Yu Gothic"/>
                          <a:cs typeface="Yu Gothic"/>
                        </a:rPr>
                        <a:t>1F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dirty="0">
                          <a:latin typeface="Yu Gothic"/>
                          <a:cs typeface="Yu Gothic"/>
                        </a:rPr>
                        <a:t>Lounge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0" dirty="0">
                          <a:latin typeface="Yu Gothic"/>
                          <a:cs typeface="Yu Gothic"/>
                        </a:rPr>
                        <a:t>   50㎡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20" dirty="0">
                          <a:latin typeface="Yu Gothic"/>
                          <a:cs typeface="Yu Gothic"/>
                        </a:rPr>
                        <a:t>   2.2m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30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40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ー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ー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04" name="object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57606"/>
              </p:ext>
            </p:extLst>
          </p:nvPr>
        </p:nvGraphicFramePr>
        <p:xfrm>
          <a:off x="475386" y="4571393"/>
          <a:ext cx="8959215" cy="1296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備品項目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数量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スペック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R="1905" algn="ctr">
                        <a:lnSpc>
                          <a:spcPts val="955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司会者台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80"/>
                        </a:spcBef>
                      </a:pPr>
                      <a:r>
                        <a:rPr lang="ja-JP" altLang="en-US" sz="800" spc="-15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ー</a:t>
                      </a:r>
                      <a:endParaRPr sz="8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ts val="955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795655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プロジェクター（吊</a:t>
                      </a:r>
                      <a:r>
                        <a:rPr sz="800" spc="-15" dirty="0">
                          <a:latin typeface="Yu Gothic"/>
                          <a:cs typeface="Yu Gothic"/>
                        </a:rPr>
                        <a:t>下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式）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sz="800" spc="-15" dirty="0">
                          <a:latin typeface="Yu Gothic"/>
                          <a:cs typeface="Yu Gothic"/>
                        </a:rPr>
                        <a:t>ー</a:t>
                      </a: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41">
                <a:tc>
                  <a:txBody>
                    <a:bodyPr/>
                    <a:lstStyle/>
                    <a:p>
                      <a:pPr marL="845819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スクリーン（吊下式）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sz="800" spc="-15" dirty="0">
                          <a:latin typeface="Yu Gothic"/>
                          <a:cs typeface="Yu Gothic"/>
                        </a:rPr>
                        <a:t>ー</a:t>
                      </a: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2">
                <a:tc>
                  <a:txBody>
                    <a:bodyPr/>
                    <a:lstStyle/>
                    <a:p>
                      <a:pPr marR="190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ワイヤレスマイク</a:t>
                      </a: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ja-JP" altLang="en-US" sz="800" spc="-15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ー</a:t>
                      </a:r>
                      <a:endParaRPr sz="8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5">
                <a:tc>
                  <a:txBody>
                    <a:bodyPr/>
                    <a:lstStyle/>
                    <a:p>
                      <a:pPr marR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altLang="ja-JP" sz="800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Wi-Fi</a:t>
                      </a:r>
                      <a:endParaRPr sz="8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ja-JP" altLang="en-US" sz="800" spc="-15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有</a:t>
                      </a:r>
                      <a:endParaRPr sz="8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992">
                <a:tc>
                  <a:txBody>
                    <a:bodyPr/>
                    <a:lstStyle/>
                    <a:p>
                      <a:pPr marR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sz="800" dirty="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CD</a:t>
                      </a:r>
                      <a:r>
                        <a:rPr lang="ja-JP" altLang="en-US" sz="80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音響</a:t>
                      </a:r>
                      <a:endParaRPr sz="8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ja-JP" altLang="en-US" sz="800" spc="-15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有</a:t>
                      </a:r>
                      <a:endParaRPr sz="8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5">
                <a:tc>
                  <a:txBody>
                    <a:bodyPr/>
                    <a:lstStyle/>
                    <a:p>
                      <a:pPr marR="190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ja-JP" altLang="en-US" sz="80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冷蔵庫</a:t>
                      </a:r>
                      <a:endParaRPr sz="8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95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spc="-15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有</a:t>
                      </a:r>
                      <a:endParaRPr lang="ja-JP" altLang="en-US" sz="80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>
            <a:extLst>
              <a:ext uri="{FF2B5EF4-FFF2-40B4-BE49-F238E27FC236}">
                <a16:creationId xmlns:a16="http://schemas.microsoft.com/office/drawing/2014/main" id="{10EA7FD2-447B-1EBA-97FE-741409DA694F}"/>
              </a:ext>
            </a:extLst>
          </p:cNvPr>
          <p:cNvSpPr txBox="1"/>
          <p:nvPr/>
        </p:nvSpPr>
        <p:spPr>
          <a:xfrm>
            <a:off x="2220700" y="519330"/>
            <a:ext cx="11661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>
                <a:latin typeface="MS Gothic"/>
                <a:cs typeface="MS Gothic"/>
              </a:rPr>
              <a:t>ラウンジ</a:t>
            </a:r>
            <a:endParaRPr sz="1200" dirty="0">
              <a:latin typeface="MS Gothic"/>
              <a:cs typeface="MS Gothic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19707EE-4B9F-A6E4-87AC-2B66CCE3FDFA}"/>
              </a:ext>
            </a:extLst>
          </p:cNvPr>
          <p:cNvSpPr txBox="1"/>
          <p:nvPr/>
        </p:nvSpPr>
        <p:spPr>
          <a:xfrm>
            <a:off x="583040" y="240773"/>
            <a:ext cx="2803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+mj-lt"/>
                <a:cs typeface="MS Gothic"/>
              </a:rPr>
              <a:t>Lounge</a:t>
            </a:r>
            <a:endParaRPr sz="3600" dirty="0">
              <a:latin typeface="+mj-lt"/>
              <a:cs typeface="MS Gothic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94CAC0-5CF1-2848-5B88-69766B7D91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346" y="1446851"/>
            <a:ext cx="2838454" cy="18928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AF071BC-B767-AEAA-24D6-D8F49672C2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446851"/>
            <a:ext cx="2838451" cy="189288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E95479D-5930-B6B7-F48E-BF3046872E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147" y="1446850"/>
            <a:ext cx="2838453" cy="18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1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BEA7639A-BC23-8405-82EF-5B6BB5DEC75B}"/>
              </a:ext>
            </a:extLst>
          </p:cNvPr>
          <p:cNvSpPr txBox="1"/>
          <p:nvPr/>
        </p:nvSpPr>
        <p:spPr>
          <a:xfrm>
            <a:off x="531672" y="2438400"/>
            <a:ext cx="3049728" cy="564898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lang="ja-JP" altLang="en-US" sz="1200" spc="-5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表参道駅</a:t>
            </a:r>
            <a:r>
              <a:rPr sz="1200" spc="-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から</a:t>
            </a:r>
            <a:r>
              <a:rPr lang="en-US" sz="1200" spc="-2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7</a:t>
            </a: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分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　渋谷駅から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5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分</a:t>
            </a:r>
            <a:endParaRPr sz="12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高級住宅地の邸宅を貸切にした特別感</a:t>
            </a:r>
            <a:endParaRPr sz="12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93E0FA7-E0B3-CEB8-3A08-6539A1481D7B}"/>
              </a:ext>
            </a:extLst>
          </p:cNvPr>
          <p:cNvSpPr txBox="1"/>
          <p:nvPr/>
        </p:nvSpPr>
        <p:spPr>
          <a:xfrm>
            <a:off x="531672" y="3625897"/>
            <a:ext cx="3517265" cy="1149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9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表参道</a:t>
            </a:r>
            <a:r>
              <a:rPr sz="9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の</a:t>
            </a:r>
            <a:r>
              <a:rPr lang="ja-JP" altLang="en-US" sz="9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隠れ家スペース</a:t>
            </a:r>
            <a:endParaRPr sz="9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「</a:t>
            </a:r>
            <a:r>
              <a:rPr lang="en-US" altLang="ja-JP" sz="900" spc="7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House  of  </a:t>
            </a:r>
            <a:r>
              <a:rPr lang="en-US" altLang="ja-JP" sz="900" spc="75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OMOTESANDO</a:t>
            </a:r>
            <a:r>
              <a:rPr sz="9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」は</a:t>
            </a:r>
            <a:r>
              <a:rPr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、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洗練された</a:t>
            </a:r>
            <a:r>
              <a:rPr lang="en-US"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2</a:t>
            </a:r>
            <a:r>
              <a:rPr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つの会場と</a:t>
            </a:r>
            <a:r>
              <a:rPr lang="ja-JP" altLang="en-US" sz="9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暖かみのある</a:t>
            </a:r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Lounge</a:t>
            </a:r>
            <a:r>
              <a:rPr lang="ja-JP" altLang="en-US" sz="9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を設けた</a:t>
            </a:r>
            <a:endParaRPr sz="9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 marR="5080">
              <a:lnSpc>
                <a:spcPts val="2160"/>
              </a:lnSpc>
              <a:spcBef>
                <a:spcPts val="100"/>
              </a:spcBef>
            </a:pPr>
            <a:r>
              <a:rPr lang="ja-JP" altLang="en-US" sz="9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展示会・ポップアップ・会議・パーティーで利用できる会場</a:t>
            </a:r>
            <a:r>
              <a:rPr sz="9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です</a:t>
            </a:r>
            <a:r>
              <a:rPr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。</a:t>
            </a:r>
            <a:endParaRPr lang="en-US" sz="9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 marR="5080">
              <a:lnSpc>
                <a:spcPts val="2160"/>
              </a:lnSpc>
              <a:spcBef>
                <a:spcPts val="100"/>
              </a:spcBef>
            </a:pPr>
            <a:r>
              <a:rPr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 </a:t>
            </a:r>
            <a:r>
              <a:rPr lang="ja-JP" altLang="en-US" sz="9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非日常を感じられる建築美は</a:t>
            </a:r>
            <a:r>
              <a:rPr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、</a:t>
            </a:r>
            <a:r>
              <a:rPr sz="9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特別な時間を提供します</a:t>
            </a:r>
            <a:r>
              <a:rPr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。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7963F58-888A-9350-C19C-366A78EB4E1A}"/>
              </a:ext>
            </a:extLst>
          </p:cNvPr>
          <p:cNvSpPr/>
          <p:nvPr/>
        </p:nvSpPr>
        <p:spPr>
          <a:xfrm>
            <a:off x="551687" y="3337480"/>
            <a:ext cx="3739515" cy="0"/>
          </a:xfrm>
          <a:custGeom>
            <a:avLst/>
            <a:gdLst/>
            <a:ahLst/>
            <a:cxnLst/>
            <a:rect l="l" t="t" r="r" b="b"/>
            <a:pathLst>
              <a:path w="3739515">
                <a:moveTo>
                  <a:pt x="373926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E0FFAC7-E4DC-65DE-BB69-8B28C53B3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237" y="4343400"/>
            <a:ext cx="2421383" cy="161475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591AD89-2C49-5FB2-D0D7-2C1A4E843B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851" y="842572"/>
            <a:ext cx="4974769" cy="331754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46A99A4-C3CF-D78E-6347-F37F6A5916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851" y="4343399"/>
            <a:ext cx="2421383" cy="1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0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7653" y="2502476"/>
            <a:ext cx="2234947" cy="5537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50000"/>
              </a:lnSpc>
              <a:spcBef>
                <a:spcPts val="100"/>
              </a:spcBef>
            </a:pPr>
            <a:r>
              <a:rPr sz="12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美しい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建築</a:t>
            </a:r>
            <a:r>
              <a:rPr sz="12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が最大の魅力</a:t>
            </a:r>
            <a:endParaRPr lang="en-US" sz="12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 marR="5080" algn="r">
              <a:lnSpc>
                <a:spcPct val="150000"/>
              </a:lnSpc>
              <a:spcBef>
                <a:spcPts val="100"/>
              </a:spcBef>
            </a:pP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自然光の中で感じられる特別感</a:t>
            </a:r>
            <a:endParaRPr sz="12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0" y="3505200"/>
            <a:ext cx="2120462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9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世界的に有名な建築士が手がけた</a:t>
            </a:r>
            <a:endParaRPr sz="9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ja-JP" altLang="en-US" sz="9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「</a:t>
            </a:r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House  of  OMOTESANDO</a:t>
            </a:r>
            <a:r>
              <a:rPr lang="ja-JP" altLang="en-US" sz="9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」</a:t>
            </a:r>
            <a:endParaRPr sz="9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 marR="233679">
              <a:lnSpc>
                <a:spcPts val="2160"/>
              </a:lnSpc>
              <a:spcBef>
                <a:spcPts val="250"/>
              </a:spcBef>
            </a:pPr>
            <a:r>
              <a:rPr lang="ja-JP" altLang="en-US" sz="9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光と白と暖かみを基調にしています。 </a:t>
            </a:r>
            <a:r>
              <a:rPr sz="9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華やかな舞台に一層の彩りを添え</a:t>
            </a:r>
            <a:r>
              <a:rPr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、</a:t>
            </a: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ゲストの記憶に残る時間を演出します</a:t>
            </a:r>
            <a:r>
              <a:rPr sz="9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58F5D5E-23BD-081F-AA30-33D0DB2CF5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33400"/>
            <a:ext cx="4114800" cy="5486400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5F50CF7D-9414-0CB5-0130-025FE64CC03E}"/>
              </a:ext>
            </a:extLst>
          </p:cNvPr>
          <p:cNvSpPr/>
          <p:nvPr/>
        </p:nvSpPr>
        <p:spPr>
          <a:xfrm>
            <a:off x="4953000" y="3200400"/>
            <a:ext cx="4419600" cy="89771"/>
          </a:xfrm>
          <a:custGeom>
            <a:avLst/>
            <a:gdLst/>
            <a:ahLst/>
            <a:cxnLst/>
            <a:rect l="l" t="t" r="r" b="b"/>
            <a:pathLst>
              <a:path w="3739515">
                <a:moveTo>
                  <a:pt x="373926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23900" y="1639693"/>
            <a:ext cx="3587316" cy="1103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〒</a:t>
            </a:r>
            <a:r>
              <a:rPr sz="1400" spc="-2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1</a:t>
            </a:r>
            <a:r>
              <a:rPr lang="en-US" sz="1400" spc="-2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50</a:t>
            </a:r>
            <a:r>
              <a:rPr sz="1400" spc="-2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-00</a:t>
            </a:r>
            <a:r>
              <a:rPr lang="en-US" sz="1400" spc="-2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01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45590" algn="l"/>
              </a:tabLst>
            </a:pPr>
            <a:r>
              <a:rPr sz="14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東京都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渋谷区神宮前</a:t>
            </a:r>
            <a:r>
              <a:rPr lang="en-US" altLang="ja-JP" sz="1400" spc="-1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5</a:t>
            </a:r>
            <a:r>
              <a:rPr sz="1400" spc="-5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-</a:t>
            </a:r>
            <a:r>
              <a:rPr lang="en-US" sz="1400" spc="-1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34</a:t>
            </a:r>
            <a:r>
              <a:rPr sz="1400" spc="-5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-</a:t>
            </a:r>
            <a:r>
              <a:rPr lang="en-US" sz="1400" spc="-1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8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45590" algn="l"/>
              </a:tabLst>
            </a:pPr>
            <a:endParaRPr lang="en-US" sz="1400" spc="-15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45590" algn="l"/>
              </a:tabLst>
            </a:pPr>
            <a:r>
              <a:rPr lang="en-US" altLang="ja-JP" sz="1400" spc="-1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Address</a:t>
            </a:r>
            <a:r>
              <a:rPr lang="ja-JP" altLang="en-US" sz="1400" spc="-15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　</a:t>
            </a:r>
            <a:r>
              <a:rPr lang="en" altLang="ja-JP" sz="1400" b="0" i="0" u="none" strike="noStrike" dirty="0" err="1">
                <a:solidFill>
                  <a:srgbClr val="22222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info-rooms@foursis.co.jp</a:t>
            </a:r>
            <a:endParaRPr sz="14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3581400"/>
            <a:ext cx="3196946" cy="241091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■電車でのアクセス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表参道</a:t>
            </a:r>
            <a:r>
              <a:rPr sz="12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駅</a:t>
            </a:r>
            <a:r>
              <a:rPr sz="1200" spc="-2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 </a:t>
            </a:r>
            <a:r>
              <a:rPr lang="en-US" sz="1200" spc="-2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B2出</a:t>
            </a: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口より徒歩</a:t>
            </a:r>
            <a:r>
              <a:rPr lang="en-US" sz="1200" spc="-1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7</a:t>
            </a: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分</a:t>
            </a:r>
            <a:endParaRPr lang="en-US" sz="12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渋谷駅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 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宮益坂口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B1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出口より徒歩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5</a:t>
            </a:r>
            <a:r>
              <a:rPr lang="ja-JP" altLang="en-US" sz="120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分</a:t>
            </a:r>
            <a:endParaRPr sz="12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 marR="1692275">
              <a:lnSpc>
                <a:spcPct val="150000"/>
              </a:lnSpc>
            </a:pP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■</a:t>
            </a:r>
            <a:r>
              <a:rPr sz="12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車でのアクセス</a:t>
            </a: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 </a:t>
            </a:r>
            <a:r>
              <a:rPr sz="1200" spc="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 </a:t>
            </a:r>
            <a:endParaRPr lang="en-US" sz="1200" spc="5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 marR="1692275">
              <a:lnSpc>
                <a:spcPct val="150000"/>
              </a:lnSpc>
            </a:pP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羽田空港から約</a:t>
            </a:r>
            <a:r>
              <a:rPr lang="en-US" sz="1200" spc="-1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5</a:t>
            </a:r>
            <a:r>
              <a:rPr sz="1200" spc="-1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0</a:t>
            </a: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分</a:t>
            </a:r>
            <a:r>
              <a:rPr sz="1200" spc="-1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 </a:t>
            </a:r>
            <a:endParaRPr lang="en-US" sz="1200" spc="-15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 marR="320040">
              <a:lnSpc>
                <a:spcPct val="150000"/>
              </a:lnSpc>
              <a:spcBef>
                <a:spcPts val="5"/>
              </a:spcBef>
            </a:pP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東京駅から約</a:t>
            </a:r>
            <a:r>
              <a:rPr lang="en-US" sz="1200" spc="-1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15</a:t>
            </a: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分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銀座から約</a:t>
            </a:r>
            <a:r>
              <a:rPr sz="1200" spc="-15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15分</a:t>
            </a:r>
            <a:endParaRPr sz="12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※</a:t>
            </a:r>
            <a:r>
              <a:rPr sz="1200" dirty="0" err="1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駐車場</a:t>
            </a:r>
            <a:r>
              <a:rPr sz="1200" spc="-10" dirty="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：</a:t>
            </a:r>
            <a:r>
              <a:rPr lang="ja-JP" altLang="en-US" sz="1200" spc="-10"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rPr>
              <a:t>近隣コインパーキング利用</a:t>
            </a:r>
            <a:endParaRPr sz="1200" dirty="0">
              <a:latin typeface="Yu Gothic" panose="020B0400000000000000" pitchFamily="34" charset="-128"/>
              <a:ea typeface="Yu Gothic" panose="020B0400000000000000" pitchFamily="34" charset="-128"/>
              <a:cs typeface="Yu Gothic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4516B5F-B004-4E78-D886-26F860DCA1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285" y="3657600"/>
            <a:ext cx="3587315" cy="230852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64DD32C-FC3D-7D25-EF27-486EE40909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282" y="1112914"/>
            <a:ext cx="3587317" cy="23922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83040" y="5051966"/>
            <a:ext cx="5589160" cy="909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b="0" i="0"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自然や色彩、光を巧みに取り入れた独特の世界観</a:t>
            </a:r>
            <a:endParaRPr lang="en-US" altLang="ja-JP" sz="1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endParaRPr lang="en-US" altLang="ja-JP" sz="9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r>
              <a:rPr lang="ja-JP" altLang="en-US" sz="900" b="0" i="0"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シンプルで洗練されたデザインを追求し、自然光を効果的に利用して</a:t>
            </a:r>
            <a:endParaRPr lang="en-US" altLang="ja-JP" sz="900" b="0" i="0" dirty="0"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r>
              <a:rPr lang="ja-JP" altLang="en-US" sz="900" b="0" i="0"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空間と光の関係に重点を置いた</a:t>
            </a:r>
            <a:r>
              <a:rPr lang="en" altLang="ja-JP" sz="900" b="0" i="0" dirty="0"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SPACE</a:t>
            </a:r>
          </a:p>
        </p:txBody>
      </p:sp>
      <p:sp>
        <p:nvSpPr>
          <p:cNvPr id="6" name="object 6"/>
          <p:cNvSpPr/>
          <p:nvPr/>
        </p:nvSpPr>
        <p:spPr>
          <a:xfrm>
            <a:off x="594358" y="5365956"/>
            <a:ext cx="3941445" cy="0"/>
          </a:xfrm>
          <a:custGeom>
            <a:avLst/>
            <a:gdLst/>
            <a:ahLst/>
            <a:cxnLst/>
            <a:rect l="l" t="t" r="r" b="b"/>
            <a:pathLst>
              <a:path w="3941445">
                <a:moveTo>
                  <a:pt x="394119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65081" y="503686"/>
            <a:ext cx="11661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>
                <a:latin typeface="MS Gothic"/>
                <a:cs typeface="MS Gothic"/>
              </a:rPr>
              <a:t>スカイホール</a:t>
            </a:r>
            <a:endParaRPr sz="1200" dirty="0">
              <a:latin typeface="MS Gothic"/>
              <a:cs typeface="MS Gothic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E456974E-B51A-0D7E-B3BA-57C1BD8C14FD}"/>
              </a:ext>
            </a:extLst>
          </p:cNvPr>
          <p:cNvSpPr txBox="1"/>
          <p:nvPr/>
        </p:nvSpPr>
        <p:spPr>
          <a:xfrm>
            <a:off x="583040" y="240773"/>
            <a:ext cx="2803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+mj-lt"/>
                <a:cs typeface="MS Gothic"/>
              </a:rPr>
              <a:t>Sky  HALL</a:t>
            </a:r>
            <a:endParaRPr sz="3600" dirty="0">
              <a:latin typeface="+mj-lt"/>
              <a:cs typeface="MS Gothic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F93146F-5C84-A6FA-AAED-93180DECFC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1" y="916011"/>
            <a:ext cx="3554958" cy="23707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9206559-472D-4E52-9F6D-055B2E353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1" y="938402"/>
            <a:ext cx="5187306" cy="34592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3D4848C-C078-9FFD-B6F9-9A68913634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257" y="3476584"/>
            <a:ext cx="3554102" cy="2370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6208"/>
              </p:ext>
            </p:extLst>
          </p:nvPr>
        </p:nvGraphicFramePr>
        <p:xfrm>
          <a:off x="475386" y="3636927"/>
          <a:ext cx="8962389" cy="830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68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フロア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会場名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ja-JP" altLang="en-US" sz="900">
                          <a:latin typeface="Yu Gothic"/>
                          <a:cs typeface="Yu Gothic"/>
                        </a:rPr>
                        <a:t>　　</a:t>
                      </a:r>
                      <a:r>
                        <a:rPr sz="900" dirty="0" err="1">
                          <a:latin typeface="Yu Gothic"/>
                          <a:cs typeface="Yu Gothic"/>
                        </a:rPr>
                        <a:t>広さ</a:t>
                      </a:r>
                      <a:r>
                        <a:rPr lang="ja-JP" altLang="en-US" sz="900" spc="-5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㎡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ja-JP" altLang="en-US" sz="900">
                          <a:latin typeface="Yu Gothic"/>
                          <a:cs typeface="Yu Gothic"/>
                        </a:rPr>
                        <a:t>　　</a:t>
                      </a:r>
                      <a:r>
                        <a:rPr lang="en-US" altLang="ja-JP" sz="900" dirty="0">
                          <a:latin typeface="Yu Gothic"/>
                          <a:cs typeface="Yu Gothic"/>
                        </a:rPr>
                        <a:t> </a:t>
                      </a:r>
                      <a:r>
                        <a:rPr sz="900" dirty="0" err="1">
                          <a:latin typeface="Yu Gothic"/>
                          <a:cs typeface="Yu Gothic"/>
                        </a:rPr>
                        <a:t>天井高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最大ご利用人数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ja-JP" altLang="en-US" sz="90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着席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 err="1">
                          <a:latin typeface="Yu Gothic"/>
                          <a:cs typeface="Yu Gothic"/>
                        </a:rPr>
                        <a:t>立食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シアター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スクール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0" dirty="0">
                          <a:latin typeface="Yu Gothic"/>
                          <a:cs typeface="Yu Gothic"/>
                        </a:rPr>
                        <a:t>B1F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dirty="0">
                          <a:latin typeface="Yu Gothic"/>
                          <a:cs typeface="Yu Gothic"/>
                        </a:rPr>
                        <a:t>Sky HALL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0" dirty="0">
                          <a:latin typeface="Yu Gothic"/>
                          <a:cs typeface="Yu Gothic"/>
                        </a:rPr>
                        <a:t>  120㎡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20" dirty="0">
                          <a:latin typeface="Yu Gothic"/>
                          <a:cs typeface="Yu Gothic"/>
                        </a:rPr>
                        <a:t>4.6m</a:t>
                      </a:r>
                      <a:r>
                        <a:rPr sz="900" spc="-20" dirty="0">
                          <a:latin typeface="Yu Gothic"/>
                          <a:cs typeface="Yu Gothic"/>
                        </a:rPr>
                        <a:t>-</a:t>
                      </a:r>
                      <a:r>
                        <a:rPr lang="en-US" sz="900" spc="-20" dirty="0">
                          <a:latin typeface="Yu Gothic"/>
                          <a:cs typeface="Yu Gothic"/>
                        </a:rPr>
                        <a:t>7m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60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80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>
                          <a:latin typeface="Yu Gothic"/>
                          <a:cs typeface="Yu Gothic"/>
                        </a:rPr>
                        <a:t>144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72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04" name="object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46988"/>
              </p:ext>
            </p:extLst>
          </p:nvPr>
        </p:nvGraphicFramePr>
        <p:xfrm>
          <a:off x="475386" y="4571393"/>
          <a:ext cx="8959215" cy="1296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備品項目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数量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スペック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R="1905" algn="ctr">
                        <a:lnSpc>
                          <a:spcPts val="955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司会者台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80"/>
                        </a:spcBef>
                      </a:pPr>
                      <a:r>
                        <a:rPr sz="800" spc="-15" dirty="0">
                          <a:latin typeface="Yu Gothic"/>
                          <a:cs typeface="Yu Gothic"/>
                        </a:rPr>
                        <a:t>1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台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ts val="955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795655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プロジェクター（吊</a:t>
                      </a:r>
                      <a:r>
                        <a:rPr sz="800" spc="-15" dirty="0">
                          <a:latin typeface="Yu Gothic"/>
                          <a:cs typeface="Yu Gothic"/>
                        </a:rPr>
                        <a:t>下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式）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sz="800" spc="-15" dirty="0">
                          <a:latin typeface="Yu Gothic"/>
                          <a:cs typeface="Yu Gothic"/>
                        </a:rPr>
                        <a:t>1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台</a:t>
                      </a: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41">
                <a:tc>
                  <a:txBody>
                    <a:bodyPr/>
                    <a:lstStyle/>
                    <a:p>
                      <a:pPr marL="845819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スクリーン（吊下式）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sz="800" spc="-15" dirty="0">
                          <a:latin typeface="Yu Gothic"/>
                          <a:cs typeface="Yu Gothic"/>
                        </a:rPr>
                        <a:t>1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台</a:t>
                      </a: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sz="800" spc="-15" dirty="0">
                          <a:latin typeface="Yu Gothic"/>
                          <a:cs typeface="Yu Gothic"/>
                        </a:rPr>
                        <a:t>3</a:t>
                      </a:r>
                      <a:r>
                        <a:rPr sz="800" spc="-15" dirty="0">
                          <a:latin typeface="Yu Gothic"/>
                          <a:cs typeface="Yu Gothic"/>
                        </a:rPr>
                        <a:t>00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インチ</a:t>
                      </a: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2">
                <a:tc>
                  <a:txBody>
                    <a:bodyPr/>
                    <a:lstStyle/>
                    <a:p>
                      <a:pPr marR="190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ワイヤレスマイク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spc="-15" dirty="0">
                          <a:latin typeface="Yu Gothic"/>
                          <a:cs typeface="Yu Gothic"/>
                        </a:rPr>
                        <a:t>2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本</a:t>
                      </a: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5">
                <a:tc>
                  <a:txBody>
                    <a:bodyPr/>
                    <a:lstStyle/>
                    <a:p>
                      <a:pPr marR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altLang="ja-JP" sz="800" dirty="0">
                          <a:latin typeface="Yu Gothic"/>
                          <a:cs typeface="Yu Gothic"/>
                        </a:rPr>
                        <a:t>Wi-Fi</a:t>
                      </a: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95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spc="-15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有</a:t>
                      </a:r>
                      <a:endParaRPr lang="ja-JP" altLang="en-US" sz="80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992">
                <a:tc>
                  <a:txBody>
                    <a:bodyPr/>
                    <a:lstStyle/>
                    <a:p>
                      <a:pPr marR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マイクスタンド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spc="-15" dirty="0">
                          <a:latin typeface="Yu Gothic"/>
                          <a:cs typeface="Yu Gothic"/>
                        </a:rPr>
                        <a:t>2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本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5">
                <a:tc>
                  <a:txBody>
                    <a:bodyPr/>
                    <a:lstStyle/>
                    <a:p>
                      <a:pPr marR="190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イーゼル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spc="-15" dirty="0">
                          <a:latin typeface="Yu Gothic"/>
                          <a:cs typeface="Yu Gothic"/>
                        </a:rPr>
                        <a:t>1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台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05" name="object 7">
            <a:extLst>
              <a:ext uri="{FF2B5EF4-FFF2-40B4-BE49-F238E27FC236}">
                <a16:creationId xmlns:a16="http://schemas.microsoft.com/office/drawing/2014/main" id="{334F5FEC-FC3C-628F-AF0C-83FBF9D54504}"/>
              </a:ext>
            </a:extLst>
          </p:cNvPr>
          <p:cNvSpPr txBox="1"/>
          <p:nvPr/>
        </p:nvSpPr>
        <p:spPr>
          <a:xfrm>
            <a:off x="2565081" y="503686"/>
            <a:ext cx="11661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>
                <a:latin typeface="MS Gothic"/>
                <a:cs typeface="MS Gothic"/>
              </a:rPr>
              <a:t>スカイホール</a:t>
            </a:r>
            <a:endParaRPr sz="1200" dirty="0">
              <a:latin typeface="MS Gothic"/>
              <a:cs typeface="MS Gothic"/>
            </a:endParaRPr>
          </a:p>
        </p:txBody>
      </p:sp>
      <p:sp>
        <p:nvSpPr>
          <p:cNvPr id="606" name="object 3">
            <a:extLst>
              <a:ext uri="{FF2B5EF4-FFF2-40B4-BE49-F238E27FC236}">
                <a16:creationId xmlns:a16="http://schemas.microsoft.com/office/drawing/2014/main" id="{90790748-D9DE-3E2B-F788-EE4EEF140AAF}"/>
              </a:ext>
            </a:extLst>
          </p:cNvPr>
          <p:cNvSpPr txBox="1"/>
          <p:nvPr/>
        </p:nvSpPr>
        <p:spPr>
          <a:xfrm>
            <a:off x="583040" y="240773"/>
            <a:ext cx="2803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+mj-lt"/>
                <a:cs typeface="MS Gothic"/>
              </a:rPr>
              <a:t>Sky  HALL</a:t>
            </a:r>
            <a:endParaRPr sz="3600" dirty="0">
              <a:latin typeface="+mj-lt"/>
              <a:cs typeface="MS Gothic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55CC45-5CA7-94FA-1A7D-3C023836F7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86" y="1371600"/>
            <a:ext cx="2895600" cy="19309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492B59-8E4B-65FB-5E32-335F06CB54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415" y="1371601"/>
            <a:ext cx="2895600" cy="19309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F47A7F8-BE95-19D3-ABAC-EC0A4B04C5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444" y="1371600"/>
            <a:ext cx="2895600" cy="1930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83040" y="5051966"/>
            <a:ext cx="5589160" cy="909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>
                <a:latin typeface="Yu Gothic" panose="020B0400000000000000" pitchFamily="34" charset="-128"/>
                <a:ea typeface="Yu Gothic" panose="020B0400000000000000" pitchFamily="34" charset="-128"/>
              </a:rPr>
              <a:t>白を基調にした</a:t>
            </a:r>
            <a:r>
              <a:rPr lang="ja-JP" altLang="en-US" sz="1100" b="0" i="0"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独特の世界観</a:t>
            </a:r>
            <a:endParaRPr lang="en-US" altLang="ja-JP" sz="1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endParaRPr lang="en-US" altLang="ja-JP" sz="9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r>
              <a:rPr lang="ja-JP" altLang="en-US" sz="900" b="0" i="0">
                <a:solidFill>
                  <a:srgbClr val="41454D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白に染まる空間は、全ての色を際立たせ</a:t>
            </a:r>
            <a:endParaRPr lang="en-US" altLang="ja-JP" sz="900" b="0" i="0" dirty="0">
              <a:solidFill>
                <a:srgbClr val="41454D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r>
              <a:rPr lang="ja-JP" altLang="en-US" sz="900" b="0" i="0">
                <a:solidFill>
                  <a:srgbClr val="41454D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ブランドの世界観を思う存分表現いただける</a:t>
            </a:r>
            <a:r>
              <a:rPr lang="en" altLang="ja-JP" sz="900" b="0" i="0" dirty="0">
                <a:solidFill>
                  <a:srgbClr val="41454D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SPACE</a:t>
            </a:r>
            <a:endParaRPr lang="en" altLang="ja-JP" sz="900" b="0" i="0" dirty="0"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58" y="5365956"/>
            <a:ext cx="3941445" cy="0"/>
          </a:xfrm>
          <a:custGeom>
            <a:avLst/>
            <a:gdLst/>
            <a:ahLst/>
            <a:cxnLst/>
            <a:rect l="l" t="t" r="r" b="b"/>
            <a:pathLst>
              <a:path w="3941445">
                <a:moveTo>
                  <a:pt x="394119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4200" y="497603"/>
            <a:ext cx="11661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>
                <a:latin typeface="MS Gothic"/>
                <a:cs typeface="MS Gothic"/>
              </a:rPr>
              <a:t>ホワイトホール</a:t>
            </a:r>
            <a:endParaRPr sz="1200" dirty="0">
              <a:latin typeface="MS Gothic"/>
              <a:cs typeface="MS Gothic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E456974E-B51A-0D7E-B3BA-57C1BD8C14FD}"/>
              </a:ext>
            </a:extLst>
          </p:cNvPr>
          <p:cNvSpPr txBox="1"/>
          <p:nvPr/>
        </p:nvSpPr>
        <p:spPr>
          <a:xfrm>
            <a:off x="583040" y="240773"/>
            <a:ext cx="2803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+mj-lt"/>
                <a:cs typeface="MS Gothic"/>
              </a:rPr>
              <a:t>White  HALL</a:t>
            </a:r>
            <a:endParaRPr sz="3600" dirty="0">
              <a:latin typeface="+mj-lt"/>
              <a:cs typeface="MS Gothic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74F05F-60C2-DF4B-5AB6-746FA8DA71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28" y="917676"/>
            <a:ext cx="5307230" cy="35392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76A2F63-A6A5-B23E-1328-E33649F457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71" y="917676"/>
            <a:ext cx="3423025" cy="228272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471C0BB-B41B-B493-8C5D-EF27128085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362" y="3352800"/>
            <a:ext cx="3403333" cy="22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9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93003"/>
              </p:ext>
            </p:extLst>
          </p:nvPr>
        </p:nvGraphicFramePr>
        <p:xfrm>
          <a:off x="475386" y="3636927"/>
          <a:ext cx="8962389" cy="830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68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フロア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会場名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ja-JP" altLang="en-US" sz="900">
                          <a:latin typeface="Yu Gothic"/>
                          <a:cs typeface="Yu Gothic"/>
                        </a:rPr>
                        <a:t>　　</a:t>
                      </a:r>
                      <a:r>
                        <a:rPr sz="900" dirty="0" err="1">
                          <a:latin typeface="Yu Gothic"/>
                          <a:cs typeface="Yu Gothic"/>
                        </a:rPr>
                        <a:t>広さ</a:t>
                      </a:r>
                      <a:r>
                        <a:rPr lang="ja-JP" altLang="en-US" sz="900" spc="-5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㎡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ja-JP" altLang="en-US" sz="900">
                          <a:latin typeface="Yu Gothic"/>
                          <a:cs typeface="Yu Gothic"/>
                        </a:rPr>
                        <a:t>　　</a:t>
                      </a:r>
                      <a:r>
                        <a:rPr lang="en-US" altLang="ja-JP" sz="900" dirty="0">
                          <a:latin typeface="Yu Gothic"/>
                          <a:cs typeface="Yu Gothic"/>
                        </a:rPr>
                        <a:t> </a:t>
                      </a:r>
                      <a:r>
                        <a:rPr sz="900" dirty="0" err="1">
                          <a:latin typeface="Yu Gothic"/>
                          <a:cs typeface="Yu Gothic"/>
                        </a:rPr>
                        <a:t>天井高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最大ご利用人数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ja-JP" altLang="en-US" sz="900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着席</a:t>
                      </a:r>
                      <a:endParaRPr sz="9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 err="1">
                          <a:latin typeface="Yu Gothic"/>
                          <a:cs typeface="Yu Gothic"/>
                        </a:rPr>
                        <a:t>立食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シアター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Yu Gothic"/>
                          <a:cs typeface="Yu Gothic"/>
                        </a:rPr>
                        <a:t>スクール</a:t>
                      </a:r>
                      <a:endParaRPr sz="90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0" dirty="0">
                          <a:latin typeface="Yu Gothic"/>
                          <a:cs typeface="Yu Gothic"/>
                        </a:rPr>
                        <a:t>2F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dirty="0">
                          <a:latin typeface="Yu Gothic"/>
                          <a:cs typeface="Yu Gothic"/>
                        </a:rPr>
                        <a:t>White HALL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0" dirty="0">
                          <a:latin typeface="Yu Gothic"/>
                          <a:cs typeface="Yu Gothic"/>
                        </a:rPr>
                        <a:t>   80㎡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20" dirty="0">
                          <a:latin typeface="Yu Gothic"/>
                          <a:cs typeface="Yu Gothic"/>
                        </a:rPr>
                        <a:t>   2.5m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 50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60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60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900" spc="-15" dirty="0">
                          <a:latin typeface="Yu Gothic"/>
                          <a:cs typeface="Yu Gothic"/>
                        </a:rPr>
                        <a:t>45</a:t>
                      </a:r>
                      <a:endParaRPr sz="900" dirty="0">
                        <a:latin typeface="Yu Gothic"/>
                        <a:cs typeface="Yu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04" name="object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28638"/>
              </p:ext>
            </p:extLst>
          </p:nvPr>
        </p:nvGraphicFramePr>
        <p:xfrm>
          <a:off x="475386" y="4571393"/>
          <a:ext cx="8959215" cy="1296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備品項目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数量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スペック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R="1905" algn="ctr">
                        <a:lnSpc>
                          <a:spcPts val="955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司会者台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80"/>
                        </a:spcBef>
                      </a:pPr>
                      <a:r>
                        <a:rPr sz="800" spc="-15" dirty="0">
                          <a:latin typeface="Yu Gothic"/>
                          <a:cs typeface="Yu Gothic"/>
                        </a:rPr>
                        <a:t>1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台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ts val="955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795655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プロジェクター（吊</a:t>
                      </a:r>
                      <a:r>
                        <a:rPr sz="800" spc="-15" dirty="0">
                          <a:latin typeface="Yu Gothic"/>
                          <a:cs typeface="Yu Gothic"/>
                        </a:rPr>
                        <a:t>下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式）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sz="800" spc="-15" dirty="0">
                          <a:latin typeface="Yu Gothic"/>
                          <a:cs typeface="Yu Gothic"/>
                        </a:rPr>
                        <a:t>1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台</a:t>
                      </a: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41">
                <a:tc>
                  <a:txBody>
                    <a:bodyPr/>
                    <a:lstStyle/>
                    <a:p>
                      <a:pPr marL="845819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スクリーン（吊下式）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sz="800" spc="-15" dirty="0">
                          <a:latin typeface="Yu Gothic"/>
                          <a:cs typeface="Yu Gothic"/>
                        </a:rPr>
                        <a:t>1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台</a:t>
                      </a: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sz="800" spc="-15" dirty="0">
                          <a:latin typeface="Yu Gothic"/>
                          <a:cs typeface="Yu Gothic"/>
                        </a:rPr>
                        <a:t>8</a:t>
                      </a:r>
                      <a:r>
                        <a:rPr sz="800" spc="-15" dirty="0">
                          <a:latin typeface="Yu Gothic"/>
                          <a:cs typeface="Yu Gothic"/>
                        </a:rPr>
                        <a:t>0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インチ</a:t>
                      </a: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2">
                <a:tc>
                  <a:txBody>
                    <a:bodyPr/>
                    <a:lstStyle/>
                    <a:p>
                      <a:pPr marR="190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ワイヤレスマイク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spc="-15" dirty="0">
                          <a:latin typeface="Yu Gothic"/>
                          <a:cs typeface="Yu Gothic"/>
                        </a:rPr>
                        <a:t>2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本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―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5">
                <a:tc>
                  <a:txBody>
                    <a:bodyPr/>
                    <a:lstStyle/>
                    <a:p>
                      <a:pPr marR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en-US" altLang="ja-JP" sz="800" dirty="0">
                          <a:latin typeface="Yu Gothic"/>
                          <a:cs typeface="Yu Gothic"/>
                        </a:rPr>
                        <a:t>Wi-Fi</a:t>
                      </a: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lang="ja-JP" altLang="en-US" sz="800" spc="-15"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Yu Gothic"/>
                        </a:rPr>
                        <a:t>有</a:t>
                      </a:r>
                      <a:endParaRPr sz="800" dirty="0">
                        <a:latin typeface="Yu Gothic" panose="020B0400000000000000" pitchFamily="34" charset="-128"/>
                        <a:ea typeface="Yu Gothic" panose="020B0400000000000000" pitchFamily="34" charset="-128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―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992">
                <a:tc>
                  <a:txBody>
                    <a:bodyPr/>
                    <a:lstStyle/>
                    <a:p>
                      <a:pPr marR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マイクスタンド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spc="-15" dirty="0">
                          <a:latin typeface="Yu Gothic"/>
                          <a:cs typeface="Yu Gothic"/>
                        </a:rPr>
                        <a:t>2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本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endParaRPr sz="800" dirty="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5">
                <a:tc>
                  <a:txBody>
                    <a:bodyPr/>
                    <a:lstStyle/>
                    <a:p>
                      <a:pPr marR="190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イーゼル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spc="-15" dirty="0">
                          <a:latin typeface="Yu Gothic"/>
                          <a:cs typeface="Yu Gothic"/>
                        </a:rPr>
                        <a:t>1</a:t>
                      </a:r>
                      <a:r>
                        <a:rPr sz="800" dirty="0">
                          <a:latin typeface="Yu Gothic"/>
                          <a:cs typeface="Yu Gothic"/>
                        </a:rPr>
                        <a:t>台</a:t>
                      </a:r>
                      <a:endParaRPr sz="800">
                        <a:latin typeface="Yu Gothic"/>
                        <a:cs typeface="Yu Gothic"/>
                      </a:endParaRP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80"/>
                        </a:spcBef>
                      </a:pPr>
                      <a:r>
                        <a:rPr sz="800" dirty="0">
                          <a:latin typeface="Yu Gothic"/>
                          <a:cs typeface="Yu Gothic"/>
                        </a:rPr>
                        <a:t>―</a:t>
                      </a:r>
                    </a:p>
                  </a:txBody>
                  <a:tcPr marL="0" marR="0" marT="101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>
            <a:extLst>
              <a:ext uri="{FF2B5EF4-FFF2-40B4-BE49-F238E27FC236}">
                <a16:creationId xmlns:a16="http://schemas.microsoft.com/office/drawing/2014/main" id="{10EA7FD2-447B-1EBA-97FE-741409DA694F}"/>
              </a:ext>
            </a:extLst>
          </p:cNvPr>
          <p:cNvSpPr txBox="1"/>
          <p:nvPr/>
        </p:nvSpPr>
        <p:spPr>
          <a:xfrm>
            <a:off x="3124200" y="497603"/>
            <a:ext cx="11661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>
                <a:latin typeface="MS Gothic"/>
                <a:cs typeface="MS Gothic"/>
              </a:rPr>
              <a:t>ホワイトホール</a:t>
            </a:r>
            <a:endParaRPr sz="1200" dirty="0">
              <a:latin typeface="MS Gothic"/>
              <a:cs typeface="MS Gothic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19707EE-4B9F-A6E4-87AC-2B66CCE3FDFA}"/>
              </a:ext>
            </a:extLst>
          </p:cNvPr>
          <p:cNvSpPr txBox="1"/>
          <p:nvPr/>
        </p:nvSpPr>
        <p:spPr>
          <a:xfrm>
            <a:off x="583040" y="240773"/>
            <a:ext cx="2803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+mj-lt"/>
                <a:cs typeface="MS Gothic"/>
              </a:rPr>
              <a:t>White  HALL</a:t>
            </a:r>
            <a:endParaRPr sz="3600" dirty="0">
              <a:latin typeface="+mj-lt"/>
              <a:cs typeface="MS Gothic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74F069-B1E9-115B-82E9-3C7D8BA9D4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86" y="1219198"/>
            <a:ext cx="2856618" cy="19050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2C1EC84-A0D0-1A60-3621-F6442F45C5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361" y="1219199"/>
            <a:ext cx="2859278" cy="1905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195B61E-0EED-94F7-6DF4-77969760FF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160" y="1219198"/>
            <a:ext cx="2856615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83040" y="5051966"/>
            <a:ext cx="6351160" cy="909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>
                <a:latin typeface="Yu Gothic" panose="020B0400000000000000" pitchFamily="34" charset="-128"/>
                <a:ea typeface="Yu Gothic" panose="020B0400000000000000" pitchFamily="34" charset="-128"/>
              </a:rPr>
              <a:t>ぬくもりに溢れた</a:t>
            </a:r>
            <a:r>
              <a:rPr lang="ja-JP" altLang="en-US" sz="1100" b="0" i="0"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独特の世界観</a:t>
            </a:r>
            <a:endParaRPr lang="en-US" altLang="ja-JP" sz="1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endParaRPr lang="en-US" altLang="ja-JP" sz="9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r>
              <a:rPr lang="ja-JP" altLang="en-US" sz="900" b="0" i="0">
                <a:solidFill>
                  <a:srgbClr val="41454D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コンクリートの外観からは想像できない</a:t>
            </a:r>
            <a:endParaRPr lang="en-US" altLang="ja-JP" sz="900" b="0" i="0" dirty="0">
              <a:solidFill>
                <a:srgbClr val="41454D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marR="1891664">
              <a:lnSpc>
                <a:spcPct val="150000"/>
              </a:lnSpc>
              <a:spcBef>
                <a:spcPts val="100"/>
              </a:spcBef>
            </a:pPr>
            <a:r>
              <a:rPr lang="ja-JP" altLang="en-US" sz="900" b="0" i="0">
                <a:solidFill>
                  <a:srgbClr val="41454D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落ち着いた暖かみのあるラウンジ</a:t>
            </a:r>
            <a:r>
              <a:rPr lang="en" altLang="ja-JP" sz="900" b="0" i="0" dirty="0">
                <a:solidFill>
                  <a:srgbClr val="41454D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SPACE</a:t>
            </a:r>
            <a:endParaRPr lang="en" altLang="ja-JP" sz="900" b="0" i="0" dirty="0"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58" y="5365956"/>
            <a:ext cx="3941445" cy="0"/>
          </a:xfrm>
          <a:custGeom>
            <a:avLst/>
            <a:gdLst/>
            <a:ahLst/>
            <a:cxnLst/>
            <a:rect l="l" t="t" r="r" b="b"/>
            <a:pathLst>
              <a:path w="3941445">
                <a:moveTo>
                  <a:pt x="3941191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512DA3F0-BCC8-CACD-2AE2-D6149A028F92}"/>
              </a:ext>
            </a:extLst>
          </p:cNvPr>
          <p:cNvSpPr txBox="1"/>
          <p:nvPr/>
        </p:nvSpPr>
        <p:spPr>
          <a:xfrm>
            <a:off x="2220700" y="519330"/>
            <a:ext cx="11661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>
                <a:latin typeface="MS Gothic"/>
                <a:cs typeface="MS Gothic"/>
              </a:rPr>
              <a:t>ラウンジ</a:t>
            </a:r>
            <a:endParaRPr sz="1200" dirty="0">
              <a:latin typeface="MS Gothic"/>
              <a:cs typeface="MS Gothic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6106129A-ACB5-312A-09D4-B6AEB69189B2}"/>
              </a:ext>
            </a:extLst>
          </p:cNvPr>
          <p:cNvSpPr txBox="1"/>
          <p:nvPr/>
        </p:nvSpPr>
        <p:spPr>
          <a:xfrm>
            <a:off x="583040" y="240773"/>
            <a:ext cx="2803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+mj-lt"/>
                <a:cs typeface="MS Gothic"/>
              </a:rPr>
              <a:t>Lounge</a:t>
            </a:r>
            <a:endParaRPr sz="3600" dirty="0">
              <a:latin typeface="+mj-lt"/>
              <a:cs typeface="MS Gothic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76D689E-B827-F776-8C99-A844CFA4F4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679" y="3352800"/>
            <a:ext cx="3418490" cy="22797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628E460-2EF8-3D43-3971-A2472FEC2B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23" y="926113"/>
            <a:ext cx="5301130" cy="35351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17C7835-637C-1E09-974E-D67AAE03BF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679" y="926113"/>
            <a:ext cx="3418490" cy="22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1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462</Words>
  <Application>Microsoft Macintosh PowerPoint</Application>
  <PresentationFormat>A4 210 x 297 mm</PresentationFormat>
  <Paragraphs>176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MS Gothic</vt:lpstr>
      <vt:lpstr>Yu Gothic</vt:lpstr>
      <vt:lpstr>Yu Gothic</vt:lpstr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村嶋 杏弥</dc:creator>
  <cp:lastModifiedBy>katsu oda</cp:lastModifiedBy>
  <cp:revision>16</cp:revision>
  <dcterms:created xsi:type="dcterms:W3CDTF">2024-07-24T15:38:44Z</dcterms:created>
  <dcterms:modified xsi:type="dcterms:W3CDTF">2025-03-01T06:50:55Z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2019-08-30T00:00:00Z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2024-07-24T00:00:00Z</vt:filetime>
  </property>
</Properties>
</file>